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47" r:id="rId7"/>
    <p:sldId id="1551" r:id="rId8"/>
    <p:sldId id="1557" r:id="rId9"/>
    <p:sldId id="1558" r:id="rId10"/>
    <p:sldId id="1552" r:id="rId11"/>
    <p:sldId id="1553" r:id="rId12"/>
    <p:sldId id="1560" r:id="rId13"/>
    <p:sldId id="1559" r:id="rId14"/>
    <p:sldId id="1554" r:id="rId15"/>
    <p:sldId id="1562" r:id="rId16"/>
    <p:sldId id="1561" r:id="rId17"/>
    <p:sldId id="1563" r:id="rId18"/>
    <p:sldId id="1556" r:id="rId19"/>
    <p:sldId id="1565" r:id="rId20"/>
    <p:sldId id="1550" r:id="rId21"/>
    <p:sldId id="1548" r:id="rId22"/>
    <p:sldId id="156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7"/>
            <p14:sldId id="1558"/>
            <p14:sldId id="1552"/>
            <p14:sldId id="1553"/>
            <p14:sldId id="1560"/>
            <p14:sldId id="1559"/>
            <p14:sldId id="1554"/>
            <p14:sldId id="1562"/>
            <p14:sldId id="1561"/>
            <p14:sldId id="1563"/>
            <p14:sldId id="1556"/>
            <p14:sldId id="1565"/>
            <p14:sldId id="1550"/>
            <p14:sldId id="1548"/>
          </p14:sldIdLst>
        </p14:section>
        <p14:section name="Closing" id="{D4E3B1CF-DD2E-4D6E-961F-E6ECD190E64E}">
          <p14:sldIdLst>
            <p14:sldId id="156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820" autoAdjust="0"/>
  </p:normalViewPr>
  <p:slideViewPr>
    <p:cSldViewPr>
      <p:cViewPr varScale="1">
        <p:scale>
          <a:sx n="84" d="100"/>
          <a:sy n="84" d="100"/>
        </p:scale>
        <p:origin x="1566"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3771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Utilities</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426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3/6/2017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3/6/2017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3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96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97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33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7130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9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16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21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microsoft/sp-lodash-sub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err="1"/>
              <a:t>SPFx</a:t>
            </a:r>
            <a:r>
              <a:rPr lang="en-US"/>
              <a:t> Utilities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59413" y="1120998"/>
            <a:ext cx="5686816" cy="5328592"/>
          </a:xfrm>
          <a:prstGeom prst="rect">
            <a:avLst/>
          </a:prstGeom>
        </p:spPr>
      </p:pic>
      <p:pic>
        <p:nvPicPr>
          <p:cNvPr id="4" name="Picture 3"/>
          <p:cNvPicPr>
            <a:picLocks noChangeAspect="1"/>
          </p:cNvPicPr>
          <p:nvPr/>
        </p:nvPicPr>
        <p:blipFill>
          <a:blip r:embed="rId3"/>
          <a:stretch>
            <a:fillRect/>
          </a:stretch>
        </p:blipFill>
        <p:spPr>
          <a:xfrm>
            <a:off x="6247109" y="1120998"/>
            <a:ext cx="5557212" cy="5328592"/>
          </a:xfrm>
          <a:prstGeom prst="rect">
            <a:avLst/>
          </a:prstGeom>
        </p:spPr>
      </p:pic>
    </p:spTree>
    <p:extLst>
      <p:ext uri="{BB962C8B-B14F-4D97-AF65-F5344CB8AC3E}">
        <p14:creationId xmlns:p14="http://schemas.microsoft.com/office/powerpoint/2010/main" val="1935728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altLang="zh-CN" dirty="0"/>
              <a:t>A</a:t>
            </a:r>
            <a:r>
              <a:rPr lang="en-US" dirty="0"/>
              <a:t>vailable with mock data in local Workbench</a:t>
            </a:r>
          </a:p>
          <a:p>
            <a:r>
              <a:rPr lang="en-US" altLang="zh-CN" dirty="0"/>
              <a:t>Fully a</a:t>
            </a:r>
            <a:r>
              <a:rPr lang="en-US" dirty="0"/>
              <a:t>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p:txBody>
      </p:sp>
      <p:sp>
        <p:nvSpPr>
          <p:cNvPr id="2" name="Title 1"/>
          <p:cNvSpPr>
            <a:spLocks noGrp="1"/>
          </p:cNvSpPr>
          <p:nvPr>
            <p:ph type="title"/>
          </p:nvPr>
        </p:nvSpPr>
        <p:spPr/>
        <p:txBody>
          <a:bodyPr/>
          <a:lstStyle/>
          <a:p>
            <a:r>
              <a:rPr lang="en-US" dirty="0"/>
              <a:t>Page Context</a:t>
            </a:r>
          </a:p>
        </p:txBody>
      </p:sp>
      <p:sp>
        <p:nvSpPr>
          <p:cNvPr id="4" name="Rectangle 3"/>
          <p:cNvSpPr/>
          <p:nvPr/>
        </p:nvSpPr>
        <p:spPr>
          <a:xfrm>
            <a:off x="313580" y="4659948"/>
            <a:ext cx="11848257" cy="923330"/>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p>
          <a:p>
            <a:r>
              <a:rPr lang="en-US" dirty="0">
                <a:solidFill>
                  <a:srgbClr val="A31515"/>
                </a:solidFill>
                <a:latin typeface="Consolas" panose="020B0609020204030204" pitchFamily="49" charset="0"/>
              </a:rPr>
              <a:t>	Loading from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.context.pageContext.web.title</a:t>
            </a:r>
            <a:r>
              <a:rPr lang="en-US" dirty="0">
                <a:solidFill>
                  <a:srgbClr val="A31515"/>
                </a:solidFill>
                <a:latin typeface="Consolas" panose="020B0609020204030204" pitchFamily="49" charset="0"/>
              </a:rPr>
              <a:t>}</a:t>
            </a:r>
          </a:p>
          <a:p>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67145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457598" y="2057102"/>
            <a:ext cx="4770366" cy="3977685"/>
          </a:xfrm>
          <a:prstGeom prst="rect">
            <a:avLst/>
          </a:prstGeom>
        </p:spPr>
      </p:pic>
      <p:pic>
        <p:nvPicPr>
          <p:cNvPr id="8" name="Picture 7"/>
          <p:cNvPicPr>
            <a:picLocks noChangeAspect="1"/>
          </p:cNvPicPr>
          <p:nvPr/>
        </p:nvPicPr>
        <p:blipFill>
          <a:blip r:embed="rId3"/>
          <a:stretch>
            <a:fillRect/>
          </a:stretch>
        </p:blipFill>
        <p:spPr>
          <a:xfrm>
            <a:off x="5642098" y="2057102"/>
            <a:ext cx="5400675" cy="3124200"/>
          </a:xfrm>
          <a:prstGeom prst="rect">
            <a:avLst/>
          </a:prstGeom>
        </p:spPr>
      </p:pic>
    </p:spTree>
    <p:extLst>
      <p:ext uri="{BB962C8B-B14F-4D97-AF65-F5344CB8AC3E}">
        <p14:creationId xmlns:p14="http://schemas.microsoft.com/office/powerpoint/2010/main" val="39590490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to determine where a web part is </a:t>
            </a:r>
            <a:r>
              <a:rPr lang="en-US" dirty="0" err="1"/>
              <a:t>runnin</a:t>
            </a:r>
            <a:endParaRPr lang="en-US" dirty="0"/>
          </a:p>
        </p:txBody>
      </p:sp>
      <p:sp>
        <p:nvSpPr>
          <p:cNvPr id="3" name="Title 2"/>
          <p:cNvSpPr>
            <a:spLocks noGrp="1"/>
          </p:cNvSpPr>
          <p:nvPr>
            <p:ph type="title"/>
          </p:nvPr>
        </p:nvSpPr>
        <p:spPr/>
        <p:txBody>
          <a:bodyPr/>
          <a:lstStyle/>
          <a:p>
            <a:r>
              <a:rPr lang="en-US" dirty="0"/>
              <a:t>Environment Type</a:t>
            </a:r>
          </a:p>
        </p:txBody>
      </p:sp>
      <p:sp>
        <p:nvSpPr>
          <p:cNvPr id="4" name="Rectangle 3"/>
          <p:cNvSpPr/>
          <p:nvPr/>
        </p:nvSpPr>
        <p:spPr>
          <a:xfrm>
            <a:off x="274638" y="2057102"/>
            <a:ext cx="842493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297850" y="2550600"/>
            <a:ext cx="11570075"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EnvironmentType.Local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local environment'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a:t>
            </a:r>
            <a:r>
              <a:rPr lang="en-US" dirty="0" err="1">
                <a:solidFill>
                  <a:srgbClr val="A31515"/>
                </a:solidFill>
                <a:latin typeface="Consolas" panose="020B0609020204030204" pitchFamily="49" charset="0"/>
              </a:rPr>
              <a:t>sharepoint</a:t>
            </a:r>
            <a:r>
              <a:rPr lang="en-US" dirty="0">
                <a:solidFill>
                  <a:srgbClr val="A31515"/>
                </a:solidFill>
                <a:latin typeface="Consolas" panose="020B0609020204030204" pitchFamily="49" charset="0"/>
              </a:rPr>
              <a:t> environment'</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297850" y="3367263"/>
            <a:ext cx="919381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environmentType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35963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a:t>
            </a:r>
            <a:r>
              <a:rPr lang="en-US" altLang="zh-CN" dirty="0">
                <a:gradFill>
                  <a:gsLst>
                    <a:gs pos="2917">
                      <a:schemeClr val="tx1"/>
                    </a:gs>
                    <a:gs pos="30000">
                      <a:schemeClr val="tx1"/>
                    </a:gs>
                  </a:gsLst>
                  <a:lin ang="5400000" scaled="0"/>
                </a:gradFill>
              </a:rPr>
              <a:t>in</a:t>
            </a:r>
            <a:r>
              <a:rPr lang="en-US" dirty="0">
                <a:gradFill>
                  <a:gsLst>
                    <a:gs pos="2917">
                      <a:schemeClr val="tx1"/>
                    </a:gs>
                    <a:gs pos="30000">
                      <a:schemeClr val="tx1"/>
                    </a:gs>
                  </a:gsLst>
                  <a:lin ang="5400000" scaled="0"/>
                </a:gradFill>
              </a:rPr>
              <a:t> the SharePoint Workbench in an Office 365 developer</a:t>
            </a:r>
          </a:p>
        </p:txBody>
      </p:sp>
      <p:pic>
        <p:nvPicPr>
          <p:cNvPr id="2" name="Picture 1"/>
          <p:cNvPicPr>
            <a:picLocks noChangeAspect="1"/>
          </p:cNvPicPr>
          <p:nvPr/>
        </p:nvPicPr>
        <p:blipFill>
          <a:blip r:embed="rId3"/>
          <a:stretch>
            <a:fillRect/>
          </a:stretch>
        </p:blipFill>
        <p:spPr>
          <a:xfrm>
            <a:off x="379040" y="2057102"/>
            <a:ext cx="4743420" cy="4048569"/>
          </a:xfrm>
          <a:prstGeom prst="rect">
            <a:avLst/>
          </a:prstGeom>
        </p:spPr>
      </p:pic>
      <p:pic>
        <p:nvPicPr>
          <p:cNvPr id="4" name="Picture 3"/>
          <p:cNvPicPr>
            <a:picLocks noChangeAspect="1"/>
          </p:cNvPicPr>
          <p:nvPr/>
        </p:nvPicPr>
        <p:blipFill>
          <a:blip r:embed="rId4"/>
          <a:stretch>
            <a:fillRect/>
          </a:stretch>
        </p:blipFill>
        <p:spPr>
          <a:xfrm>
            <a:off x="5602485" y="2077243"/>
            <a:ext cx="4648200" cy="3724275"/>
          </a:xfrm>
          <a:prstGeom prst="rect">
            <a:avLst/>
          </a:prstGeom>
        </p:spPr>
      </p:pic>
    </p:spTree>
    <p:extLst>
      <p:ext uri="{BB962C8B-B14F-4D97-AF65-F5344CB8AC3E}">
        <p14:creationId xmlns:p14="http://schemas.microsoft.com/office/powerpoint/2010/main" val="1061178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32478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4" name="Rectangle 3"/>
          <p:cNvSpPr/>
          <p:nvPr/>
        </p:nvSpPr>
        <p:spPr>
          <a:xfrm>
            <a:off x="385589" y="1697062"/>
            <a:ext cx="6741058"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Log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-client-base'</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385589" y="2273126"/>
            <a:ext cx="6741058" cy="3139321"/>
          </a:xfrm>
          <a:prstGeom prst="rect">
            <a:avLst/>
          </a:prstGeom>
        </p:spPr>
        <p:txBody>
          <a:bodyPr wrap="square">
            <a:spAutoFit/>
          </a:bodyPr>
          <a:lstStyle/>
          <a:p>
            <a:r>
              <a:rPr lang="en-US" dirty="0">
                <a:solidFill>
                  <a:srgbClr val="000000"/>
                </a:solidFill>
                <a:latin typeface="Consolas" panose="020B0609020204030204" pitchFamily="49" charset="0"/>
              </a:rPr>
              <a:t>Log.info(</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'Info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Log.warn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'Warn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Error(</a:t>
            </a:r>
            <a:r>
              <a:rPr lang="en-US" dirty="0">
                <a:solidFill>
                  <a:srgbClr val="A31515"/>
                </a:solidFill>
                <a:latin typeface="Consolas" panose="020B0609020204030204" pitchFamily="49" charset="0"/>
              </a:rPr>
              <a:t>'Error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Log.verbose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'Verbose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a:blip r:embed="rId3"/>
          <a:stretch>
            <a:fillRect/>
          </a:stretch>
        </p:blipFill>
        <p:spPr>
          <a:xfrm>
            <a:off x="7370365" y="1265014"/>
            <a:ext cx="4543994" cy="4802485"/>
          </a:xfrm>
          <a:prstGeom prst="rect">
            <a:avLst/>
          </a:prstGeom>
        </p:spPr>
      </p:pic>
    </p:spTree>
    <p:extLst>
      <p:ext uri="{BB962C8B-B14F-4D97-AF65-F5344CB8AC3E}">
        <p14:creationId xmlns:p14="http://schemas.microsoft.com/office/powerpoint/2010/main" val="1569516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4692184"/>
            <a:ext cx="11887200" cy="1754326"/>
          </a:xfrm>
        </p:spPr>
        <p:txBody>
          <a:bodyPr/>
          <a:lstStyle/>
          <a:p>
            <a:r>
              <a:rPr lang="en-US" dirty="0"/>
              <a:t>Things to notice</a:t>
            </a:r>
          </a:p>
          <a:p>
            <a:pPr lvl="1"/>
            <a:r>
              <a:rPr lang="en-US" dirty="0"/>
              <a:t>Importing @Microsoft/</a:t>
            </a:r>
            <a:r>
              <a:rPr lang="en-US" dirty="0" err="1"/>
              <a:t>sp</a:t>
            </a:r>
            <a:r>
              <a:rPr lang="en-US" dirty="0"/>
              <a:t>-module-loader</a:t>
            </a:r>
          </a:p>
          <a:p>
            <a:pPr lvl="1"/>
            <a:r>
              <a:rPr lang="en-US" dirty="0"/>
              <a:t>Usage of </a:t>
            </a:r>
            <a:r>
              <a:rPr lang="en-US" dirty="0" err="1"/>
              <a:t>this.renderedOnce</a:t>
            </a:r>
            <a:endParaRPr lang="en-US" dirty="0"/>
          </a:p>
          <a:p>
            <a:pPr lvl="1"/>
            <a:r>
              <a:rPr lang="en-US" dirty="0"/>
              <a:t>Usage of </a:t>
            </a:r>
            <a:r>
              <a:rPr lang="en-US" dirty="0" err="1"/>
              <a:t>ModuleLoader</a:t>
            </a:r>
            <a:endParaRPr lang="fi-FI" dirty="0"/>
          </a:p>
        </p:txBody>
      </p:sp>
      <p:sp>
        <p:nvSpPr>
          <p:cNvPr id="2" name="Title 1"/>
          <p:cNvSpPr>
            <a:spLocks noGrp="1"/>
          </p:cNvSpPr>
          <p:nvPr>
            <p:ph type="title"/>
          </p:nvPr>
        </p:nvSpPr>
        <p:spPr/>
        <p:txBody>
          <a:bodyPr/>
          <a:lstStyle/>
          <a:p>
            <a:r>
              <a:rPr lang="en-US" dirty="0"/>
              <a:t>Loading scripts using </a:t>
            </a:r>
            <a:r>
              <a:rPr lang="en-US" dirty="0" err="1"/>
              <a:t>ModuleLoader</a:t>
            </a:r>
            <a:endParaRPr lang="fi-FI" dirty="0"/>
          </a:p>
        </p:txBody>
      </p:sp>
      <p:pic>
        <p:nvPicPr>
          <p:cNvPr id="3" name="Picture 2"/>
          <p:cNvPicPr>
            <a:picLocks noChangeAspect="1"/>
          </p:cNvPicPr>
          <p:nvPr/>
        </p:nvPicPr>
        <p:blipFill>
          <a:blip r:embed="rId2"/>
          <a:stretch>
            <a:fillRect/>
          </a:stretch>
        </p:blipFill>
        <p:spPr>
          <a:xfrm>
            <a:off x="370620" y="1723679"/>
            <a:ext cx="11695238" cy="2904762"/>
          </a:xfrm>
          <a:prstGeom prst="rect">
            <a:avLst/>
          </a:prstGeom>
        </p:spPr>
      </p:pic>
      <p:pic>
        <p:nvPicPr>
          <p:cNvPr id="5" name="Picture 4"/>
          <p:cNvPicPr>
            <a:picLocks noChangeAspect="1"/>
          </p:cNvPicPr>
          <p:nvPr/>
        </p:nvPicPr>
        <p:blipFill>
          <a:blip r:embed="rId3"/>
          <a:stretch>
            <a:fillRect/>
          </a:stretch>
        </p:blipFill>
        <p:spPr>
          <a:xfrm>
            <a:off x="370620" y="1193006"/>
            <a:ext cx="4333333" cy="380952"/>
          </a:xfrm>
          <a:prstGeom prst="rect">
            <a:avLst/>
          </a:prstGeom>
        </p:spPr>
      </p:pic>
    </p:spTree>
    <p:extLst>
      <p:ext uri="{BB962C8B-B14F-4D97-AF65-F5344CB8AC3E}">
        <p14:creationId xmlns:p14="http://schemas.microsoft.com/office/powerpoint/2010/main" val="750970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66642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324901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209836"/>
          </a:xfrm>
        </p:spPr>
        <p:txBody>
          <a:bodyPr/>
          <a:lstStyle/>
          <a:p>
            <a:r>
              <a:rPr lang="en-US" sz="2000" dirty="0"/>
              <a:t>To display the loading indicator, call </a:t>
            </a:r>
            <a:r>
              <a:rPr lang="en-US" sz="2000" b="1" dirty="0" err="1"/>
              <a:t>displayLoadingIndicato</a:t>
            </a:r>
            <a:r>
              <a:rPr lang="en-US" sz="2400" b="1" dirty="0" err="1"/>
              <a:t>r</a:t>
            </a:r>
            <a:endParaRPr lang="en-US" sz="2400" b="1" dirty="0"/>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.context.statusRenderer.displayLoadingIndicator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"message"</a:t>
            </a:r>
            <a:r>
              <a:rPr lang="en-US" sz="1400" dirty="0">
                <a:solidFill>
                  <a:srgbClr val="000000"/>
                </a:solidFill>
                <a:latin typeface="Consolas" panose="020B0609020204030204" pitchFamily="49" charset="0"/>
              </a:rPr>
              <a:t>);</a:t>
            </a:r>
          </a:p>
          <a:p>
            <a:pPr marL="241300" lvl="1" indent="0">
              <a:buNone/>
            </a:pPr>
            <a:endParaRPr lang="en-US" sz="1200" dirty="0">
              <a:latin typeface="Consolas" panose="020B0609020204030204" pitchFamily="49" charset="0"/>
            </a:endParaRPr>
          </a:p>
          <a:p>
            <a:r>
              <a:rPr lang="en-US" sz="2000" dirty="0"/>
              <a:t>To clear the loading indicator, call </a:t>
            </a:r>
            <a:r>
              <a:rPr lang="en-US" sz="2000" b="1" dirty="0" err="1"/>
              <a:t>clearLoadingIndicator</a:t>
            </a:r>
            <a:r>
              <a:rPr lang="en-US" sz="2000" dirty="0">
                <a:latin typeface="Consolas" panose="020B0609020204030204" pitchFamily="49" charset="0"/>
              </a:rPr>
              <a:t> </a:t>
            </a:r>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pPr marL="457200" lvl="2" indent="0">
              <a:buNone/>
            </a:pPr>
            <a:endParaRPr lang="en-US" sz="1600" dirty="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US" dirty="0"/>
              <a:t>Loading Indicator</a:t>
            </a:r>
          </a:p>
        </p:txBody>
      </p:sp>
      <p:pic>
        <p:nvPicPr>
          <p:cNvPr id="4" name="Picture 3"/>
          <p:cNvPicPr>
            <a:picLocks noChangeAspect="1"/>
          </p:cNvPicPr>
          <p:nvPr/>
        </p:nvPicPr>
        <p:blipFill>
          <a:blip r:embed="rId3"/>
          <a:stretch>
            <a:fillRect/>
          </a:stretch>
        </p:blipFill>
        <p:spPr>
          <a:xfrm>
            <a:off x="3625949" y="3209230"/>
            <a:ext cx="5164236" cy="3101666"/>
          </a:xfrm>
          <a:prstGeom prst="rect">
            <a:avLst/>
          </a:prstGeom>
        </p:spPr>
      </p:pic>
    </p:spTree>
    <p:extLst>
      <p:ext uri="{BB962C8B-B14F-4D97-AF65-F5344CB8AC3E}">
        <p14:creationId xmlns:p14="http://schemas.microsoft.com/office/powerpoint/2010/main" val="41183697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019014"/>
          </a:xfrm>
        </p:spPr>
        <p:txBody>
          <a:bodyPr/>
          <a:lstStyle/>
          <a:p>
            <a:r>
              <a:rPr lang="en-US" sz="2000" dirty="0"/>
              <a:t>To show an error, call </a:t>
            </a:r>
            <a:r>
              <a:rPr lang="en-US" sz="2000" b="1" dirty="0" err="1"/>
              <a:t>renderError</a:t>
            </a:r>
            <a:endParaRPr lang="en-US" sz="2000" b="1" dirty="0"/>
          </a:p>
          <a:p>
            <a:pPr marL="457200" lvl="2" indent="0">
              <a:buNone/>
            </a:pPr>
            <a:endParaRPr lang="en-US" sz="16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.context.statusRenderer.renderError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err);</a:t>
            </a:r>
          </a:p>
          <a:p>
            <a:pPr marL="457200" lvl="2" indent="0">
              <a:buNone/>
            </a:pPr>
            <a:endParaRPr lang="en-US" sz="1600" dirty="0">
              <a:solidFill>
                <a:srgbClr val="000000"/>
              </a:solidFill>
              <a:latin typeface="Consolas" panose="020B0609020204030204" pitchFamily="49" charset="0"/>
            </a:endParaRPr>
          </a:p>
          <a:p>
            <a:r>
              <a:rPr lang="en-US" sz="2000" dirty="0"/>
              <a:t>To clear an error, call </a:t>
            </a:r>
            <a:r>
              <a:rPr lang="en-US" sz="2000" b="1" dirty="0" err="1"/>
              <a:t>clearError</a:t>
            </a:r>
            <a:endParaRPr lang="en-US" sz="2000" b="1" dirty="0"/>
          </a:p>
          <a:p>
            <a:pPr marL="457200" lvl="2"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endParaRPr lang="en-US" sz="1400" dirty="0">
              <a:latin typeface="Consolas" panose="020B0609020204030204" pitchFamily="49" charset="0"/>
            </a:endParaRPr>
          </a:p>
        </p:txBody>
      </p:sp>
      <p:sp>
        <p:nvSpPr>
          <p:cNvPr id="2" name="Title 1"/>
          <p:cNvSpPr>
            <a:spLocks noGrp="1"/>
          </p:cNvSpPr>
          <p:nvPr>
            <p:ph type="title"/>
          </p:nvPr>
        </p:nvSpPr>
        <p:spPr/>
        <p:txBody>
          <a:bodyPr/>
          <a:lstStyle/>
          <a:p>
            <a:r>
              <a:rPr lang="en-US" dirty="0"/>
              <a:t>Error Indicator</a:t>
            </a:r>
          </a:p>
        </p:txBody>
      </p:sp>
      <p:pic>
        <p:nvPicPr>
          <p:cNvPr id="4" name="Picture 3"/>
          <p:cNvPicPr>
            <a:picLocks noChangeAspect="1"/>
          </p:cNvPicPr>
          <p:nvPr/>
        </p:nvPicPr>
        <p:blipFill>
          <a:blip r:embed="rId3"/>
          <a:stretch>
            <a:fillRect/>
          </a:stretch>
        </p:blipFill>
        <p:spPr>
          <a:xfrm>
            <a:off x="3070224" y="3575719"/>
            <a:ext cx="6296025" cy="2009775"/>
          </a:xfrm>
          <a:prstGeom prst="rect">
            <a:avLst/>
          </a:prstGeom>
        </p:spPr>
      </p:pic>
    </p:spTree>
    <p:extLst>
      <p:ext uri="{BB962C8B-B14F-4D97-AF65-F5344CB8AC3E}">
        <p14:creationId xmlns:p14="http://schemas.microsoft.com/office/powerpoint/2010/main" val="2578228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27393"/>
          </a:xfrm>
        </p:spPr>
        <p:txBody>
          <a:bodyPr/>
          <a:lstStyle/>
          <a:p>
            <a:r>
              <a:rPr lang="en-US" sz="3200" dirty="0">
                <a:solidFill>
                  <a:schemeClr val="tx1"/>
                </a:solidFill>
                <a:latin typeface="Segoe UI Light" pitchFamily="34" charset="0"/>
              </a:rPr>
              <a:t>Use to perform operations on various objects like arrays, numbers, strings etc. </a:t>
            </a:r>
          </a:p>
          <a:p>
            <a:r>
              <a:rPr lang="en-US" sz="3200" dirty="0">
                <a:solidFill>
                  <a:schemeClr val="tx1"/>
                </a:solidFill>
                <a:latin typeface="Segoe UI Light" pitchFamily="34" charset="0"/>
              </a:rPr>
              <a:t>SharePoint Framework includes a subset of the </a:t>
            </a:r>
            <a:r>
              <a:rPr lang="en-US" sz="3200" dirty="0" err="1">
                <a:solidFill>
                  <a:schemeClr val="tx1"/>
                </a:solidFill>
                <a:latin typeface="Segoe UI Light" pitchFamily="34" charset="0"/>
                <a:hlinkClick r:id="rId3"/>
              </a:rPr>
              <a:t>lodash</a:t>
            </a:r>
            <a:r>
              <a:rPr lang="en-US" sz="3200" dirty="0">
                <a:solidFill>
                  <a:schemeClr val="tx1"/>
                </a:solidFill>
                <a:latin typeface="Segoe UI Light" pitchFamily="34" charset="0"/>
                <a:hlinkClick r:id="rId3"/>
              </a:rPr>
              <a:t> utility library</a:t>
            </a:r>
            <a:endParaRPr lang="en-US" sz="3200" dirty="0">
              <a:solidFill>
                <a:schemeClr val="tx1"/>
              </a:solidFill>
              <a:latin typeface="Segoe UI Light" pitchFamily="34" charset="0"/>
            </a:endParaRPr>
          </a:p>
          <a:p>
            <a:r>
              <a:rPr lang="en-US" sz="3200" dirty="0">
                <a:solidFill>
                  <a:schemeClr val="tx1"/>
                </a:solidFill>
                <a:latin typeface="Segoe UI Light" pitchFamily="34" charset="0"/>
                <a:hlinkClick r:id="rId3"/>
              </a:rPr>
              <a:t>https://www.npmjs.com/package/@microsoft/sp-lodash-subset</a:t>
            </a:r>
            <a:r>
              <a:rPr lang="en-US" sz="3200" dirty="0">
                <a:solidFill>
                  <a:schemeClr val="tx1"/>
                </a:solidFill>
                <a:latin typeface="Segoe UI Light" pitchFamily="34" charset="0"/>
              </a:rPr>
              <a:t> </a:t>
            </a:r>
          </a:p>
          <a:p>
            <a:endParaRPr lang="en-US" sz="1400" dirty="0">
              <a:latin typeface="Consolas" panose="020B0609020204030204" pitchFamily="49" charset="0"/>
            </a:endParaRPr>
          </a:p>
          <a:p>
            <a:pPr marL="457200" lvl="2" indent="0">
              <a:buNone/>
            </a:pPr>
            <a:r>
              <a:rPr lang="en-US" sz="2000" dirty="0">
                <a:solidFill>
                  <a:srgbClr val="0000FF"/>
                </a:solidFill>
                <a:latin typeface="Consolas" panose="020B0609020204030204" pitchFamily="49" charset="0"/>
              </a:rPr>
              <a:t>import</a:t>
            </a:r>
            <a:r>
              <a:rPr lang="en-US" sz="2000" dirty="0"/>
              <a:t> { </a:t>
            </a:r>
            <a:r>
              <a:rPr lang="en-US" sz="2000" dirty="0">
                <a:solidFill>
                  <a:srgbClr val="000000"/>
                </a:solidFill>
                <a:latin typeface="Consolas" panose="020B0609020204030204" pitchFamily="49" charset="0"/>
              </a:rPr>
              <a:t>escape</a:t>
            </a:r>
            <a:r>
              <a:rPr lang="en-US" sz="2000" dirty="0"/>
              <a:t>, </a:t>
            </a:r>
            <a:r>
              <a:rPr lang="en-US" sz="2000" dirty="0" err="1">
                <a:solidFill>
                  <a:srgbClr val="000000"/>
                </a:solidFill>
                <a:latin typeface="Consolas" panose="020B0609020204030204" pitchFamily="49" charset="0"/>
              </a:rPr>
              <a:t>findIndex</a:t>
            </a:r>
            <a:r>
              <a:rPr lang="en-US" sz="2000" dirty="0"/>
              <a:t> } </a:t>
            </a:r>
            <a:r>
              <a:rPr lang="en-US" sz="2000" dirty="0">
                <a:solidFill>
                  <a:srgbClr val="0000FF"/>
                </a:solidFill>
                <a:latin typeface="Consolas" panose="020B0609020204030204" pitchFamily="49" charset="0"/>
              </a:rPr>
              <a:t>from</a:t>
            </a:r>
            <a:r>
              <a:rPr lang="en-US" sz="2000" dirty="0"/>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microsoft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sp</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lodash</a:t>
            </a:r>
            <a:r>
              <a:rPr lang="en-US" sz="2000" dirty="0">
                <a:solidFill>
                  <a:srgbClr val="A31515"/>
                </a:solidFill>
                <a:latin typeface="Consolas" panose="020B0609020204030204" pitchFamily="49" charset="0"/>
              </a:rPr>
              <a:t>-subset'</a:t>
            </a:r>
            <a:r>
              <a:rPr lang="en-US" sz="2000" dirty="0"/>
              <a:t>;</a:t>
            </a:r>
            <a:endParaRPr lang="en-US" sz="2000" dirty="0">
              <a:solidFill>
                <a:srgbClr val="000000"/>
              </a:solidFill>
              <a:latin typeface="Consolas" panose="020B0609020204030204" pitchFamily="49" charset="0"/>
            </a:endParaRPr>
          </a:p>
          <a:p>
            <a:pPr marL="457200" lvl="2" indent="0">
              <a:buNone/>
            </a:pPr>
            <a:endParaRPr lang="en-US" sz="2000" dirty="0">
              <a:solidFill>
                <a:srgbClr val="000000"/>
              </a:solidFill>
              <a:latin typeface="Consolas" panose="020B0609020204030204" pitchFamily="49" charset="0"/>
            </a:endParaRPr>
          </a:p>
          <a:p>
            <a:pPr marL="457200" lvl="2" indent="0">
              <a:buNone/>
            </a:pPr>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index : </a:t>
            </a:r>
            <a:r>
              <a:rPr lang="en-US" sz="2000" dirty="0">
                <a:solidFill>
                  <a:srgbClr val="0000FF"/>
                </a:solidFill>
                <a:latin typeface="Consolas" panose="020B0609020204030204" pitchFamily="49" charset="0"/>
              </a:rPr>
              <a:t>number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findIndex</a:t>
            </a:r>
            <a:r>
              <a:rPr lang="en-US" sz="2000" dirty="0">
                <a:solidFill>
                  <a:srgbClr val="000000"/>
                </a:solidFill>
                <a:latin typeface="Consolas" panose="020B0609020204030204" pitchFamily="49" charset="0"/>
              </a:rPr>
              <a:t>(</a:t>
            </a:r>
          </a:p>
          <a:p>
            <a:pPr marL="457200" lvl="2" indent="0">
              <a:buNone/>
            </a:pPr>
            <a:r>
              <a:rPr lang="en-US" sz="2000" dirty="0">
                <a:solidFill>
                  <a:srgbClr val="0000FF"/>
                </a:solidFill>
                <a:latin typeface="Consolas" panose="020B0609020204030204" pitchFamily="49" charset="0"/>
              </a:rPr>
              <a:t>  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spItems</a:t>
            </a:r>
            <a:r>
              <a:rPr lang="en-US" sz="2000" dirty="0">
                <a:solidFill>
                  <a:srgbClr val="000000"/>
                </a:solidFill>
                <a:latin typeface="Consolas" panose="020B0609020204030204" pitchFamily="49" charset="0"/>
              </a:rPr>
              <a:t>,</a:t>
            </a:r>
          </a:p>
          <a:p>
            <a:pPr marL="457200" lvl="2" indent="0">
              <a:buNone/>
            </a:pPr>
            <a:r>
              <a:rPr lang="en-US" sz="2000" dirty="0">
                <a:solidFill>
                  <a:srgbClr val="000000"/>
                </a:solidFill>
                <a:latin typeface="Consolas" panose="020B0609020204030204" pitchFamily="49" charset="0"/>
              </a:rPr>
              <a:t>  (item: </a:t>
            </a:r>
            <a:r>
              <a:rPr lang="en-US" sz="2000" dirty="0" err="1">
                <a:solidFill>
                  <a:srgbClr val="000000"/>
                </a:solidFill>
                <a:latin typeface="Consolas" panose="020B0609020204030204" pitchFamily="49" charset="0"/>
              </a:rPr>
              <a:t>ISPItem</a:t>
            </a:r>
            <a:r>
              <a:rPr lang="en-US" sz="2000" dirty="0">
                <a:solidFill>
                  <a:srgbClr val="000000"/>
                </a:solidFill>
                <a:latin typeface="Consolas" panose="020B0609020204030204" pitchFamily="49" charset="0"/>
              </a:rPr>
              <a:t>) =&gt; </a:t>
            </a:r>
            <a:r>
              <a:rPr lang="en-US" sz="2000" dirty="0" err="1">
                <a:solidFill>
                  <a:srgbClr val="000000"/>
                </a:solidFill>
                <a:latin typeface="Consolas" panose="020B0609020204030204" pitchFamily="49" charset="0"/>
              </a:rPr>
              <a:t>item.Title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'Mock Title 3'</a:t>
            </a: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 name="Title 1"/>
          <p:cNvSpPr>
            <a:spLocks noGrp="1"/>
          </p:cNvSpPr>
          <p:nvPr>
            <p:ph type="title"/>
          </p:nvPr>
        </p:nvSpPr>
        <p:spPr/>
        <p:txBody>
          <a:bodyPr/>
          <a:lstStyle/>
          <a:p>
            <a:r>
              <a:rPr lang="en-US" dirty="0" err="1"/>
              <a:t>Lodash</a:t>
            </a:r>
            <a:r>
              <a:rPr lang="en-US" dirty="0"/>
              <a:t> Utility Library</a:t>
            </a:r>
          </a:p>
        </p:txBody>
      </p:sp>
    </p:spTree>
    <p:extLst>
      <p:ext uri="{BB962C8B-B14F-4D97-AF65-F5344CB8AC3E}">
        <p14:creationId xmlns:p14="http://schemas.microsoft.com/office/powerpoint/2010/main" val="14102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31435"/>
          </a:xfrm>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sp>
        <p:nvSpPr>
          <p:cNvPr id="4" name="Rectangle 3"/>
          <p:cNvSpPr/>
          <p:nvPr/>
        </p:nvSpPr>
        <p:spPr>
          <a:xfrm>
            <a:off x="601613" y="3497262"/>
            <a:ext cx="734481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601613" y="4145334"/>
            <a:ext cx="8424936"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pageMode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DisplayMode.Edit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edit mode'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read mode'</a:t>
            </a:r>
            <a:r>
              <a:rPr lang="en-US" dirty="0">
                <a:solidFill>
                  <a:srgbClr val="000000"/>
                </a:solidFill>
                <a:latin typeface="Consolas" panose="020B0609020204030204" pitchFamily="49" charset="0"/>
              </a:rPr>
              <a:t>;</a:t>
            </a:r>
          </a:p>
        </p:txBody>
      </p:sp>
      <p:sp>
        <p:nvSpPr>
          <p:cNvPr id="7" name="Rectangle 6"/>
          <p:cNvSpPr/>
          <p:nvPr/>
        </p:nvSpPr>
        <p:spPr>
          <a:xfrm>
            <a:off x="601613" y="5070405"/>
            <a:ext cx="712879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pageMode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3626561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pic>
        <p:nvPicPr>
          <p:cNvPr id="13" name="Picture 12"/>
          <p:cNvPicPr>
            <a:picLocks noChangeAspect="1"/>
          </p:cNvPicPr>
          <p:nvPr/>
        </p:nvPicPr>
        <p:blipFill>
          <a:blip r:embed="rId2"/>
          <a:stretch>
            <a:fillRect/>
          </a:stretch>
        </p:blipFill>
        <p:spPr>
          <a:xfrm>
            <a:off x="5626980" y="2417142"/>
            <a:ext cx="6423905" cy="3499920"/>
          </a:xfrm>
          <a:prstGeom prst="rect">
            <a:avLst/>
          </a:prstGeom>
        </p:spPr>
      </p:pic>
      <p:pic>
        <p:nvPicPr>
          <p:cNvPr id="14" name="Picture 13"/>
          <p:cNvPicPr>
            <a:picLocks noChangeAspect="1"/>
          </p:cNvPicPr>
          <p:nvPr/>
        </p:nvPicPr>
        <p:blipFill>
          <a:blip r:embed="rId3"/>
          <a:stretch>
            <a:fillRect/>
          </a:stretch>
        </p:blipFill>
        <p:spPr>
          <a:xfrm>
            <a:off x="583817" y="1625054"/>
            <a:ext cx="3906228" cy="2098758"/>
          </a:xfrm>
          <a:prstGeom prst="rect">
            <a:avLst/>
          </a:prstGeom>
        </p:spPr>
      </p:pic>
      <p:pic>
        <p:nvPicPr>
          <p:cNvPr id="15" name="Picture 14"/>
          <p:cNvPicPr>
            <a:picLocks noChangeAspect="1"/>
          </p:cNvPicPr>
          <p:nvPr/>
        </p:nvPicPr>
        <p:blipFill>
          <a:blip r:embed="rId3"/>
          <a:stretch>
            <a:fillRect/>
          </a:stretch>
        </p:blipFill>
        <p:spPr>
          <a:xfrm>
            <a:off x="601324" y="4476305"/>
            <a:ext cx="3672697" cy="1973285"/>
          </a:xfrm>
          <a:prstGeom prst="rect">
            <a:avLst/>
          </a:prstGeom>
        </p:spPr>
      </p:pic>
    </p:spTree>
    <p:extLst>
      <p:ext uri="{BB962C8B-B14F-4D97-AF65-F5344CB8AC3E}">
        <p14:creationId xmlns:p14="http://schemas.microsoft.com/office/powerpoint/2010/main" val="86350029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BC8B02-972E-440B-98C9-178B15516E4B}"/>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1648</TotalTime>
  <Words>1465</Words>
  <Application>Microsoft Office PowerPoint</Application>
  <PresentationFormat>Custom</PresentationFormat>
  <Paragraphs>241</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ModuleLoader</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SPFx Utilities</dc:title>
  <dc:subject>&lt;Speech title here&gt;</dc:subject>
  <dc:creator>Vesa Juvonen;Todd Baginski</dc:creator>
  <cp:keywords>SharePoint, PnP</cp:keywords>
  <dc:description>Template: _x000d_
Formatting: _x000d_
Audience Type:</dc:description>
  <cp:lastModifiedBy>Luiz Lu</cp:lastModifiedBy>
  <cp:revision>44</cp:revision>
  <dcterms:created xsi:type="dcterms:W3CDTF">2016-10-24T10:18:28Z</dcterms:created>
  <dcterms:modified xsi:type="dcterms:W3CDTF">2017-03-06T02:53:32Z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